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310" r:id="rId2"/>
  </p:sldMasterIdLst>
  <p:notesMasterIdLst>
    <p:notesMasterId r:id="rId27"/>
  </p:notesMasterIdLst>
  <p:handoutMasterIdLst>
    <p:handoutMasterId r:id="rId28"/>
  </p:handoutMasterIdLst>
  <p:sldIdLst>
    <p:sldId id="1367" r:id="rId3"/>
    <p:sldId id="1467" r:id="rId4"/>
    <p:sldId id="1487" r:id="rId5"/>
    <p:sldId id="1459" r:id="rId6"/>
    <p:sldId id="1482" r:id="rId7"/>
    <p:sldId id="1488" r:id="rId8"/>
    <p:sldId id="1489" r:id="rId9"/>
    <p:sldId id="1476" r:id="rId10"/>
    <p:sldId id="1477" r:id="rId11"/>
    <p:sldId id="1478" r:id="rId12"/>
    <p:sldId id="1479" r:id="rId13"/>
    <p:sldId id="1490" r:id="rId14"/>
    <p:sldId id="1491" r:id="rId15"/>
    <p:sldId id="1493" r:id="rId16"/>
    <p:sldId id="1464" r:id="rId17"/>
    <p:sldId id="1483" r:id="rId18"/>
    <p:sldId id="1457" r:id="rId19"/>
    <p:sldId id="1484" r:id="rId20"/>
    <p:sldId id="1485" r:id="rId21"/>
    <p:sldId id="1486" r:id="rId22"/>
    <p:sldId id="1492" r:id="rId23"/>
    <p:sldId id="1471" r:id="rId24"/>
    <p:sldId id="1469" r:id="rId25"/>
    <p:sldId id="1326" r:id="rId2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AB 2017 Template Madrid" id="{D3E95C9D-3DD4-45B7-BFD9-4AE9F68B7B97}">
          <p14:sldIdLst>
            <p14:sldId id="1367"/>
            <p14:sldId id="1467"/>
            <p14:sldId id="1487"/>
            <p14:sldId id="1459"/>
            <p14:sldId id="1482"/>
            <p14:sldId id="1488"/>
            <p14:sldId id="1489"/>
            <p14:sldId id="1476"/>
            <p14:sldId id="1477"/>
            <p14:sldId id="1478"/>
            <p14:sldId id="1479"/>
            <p14:sldId id="1490"/>
            <p14:sldId id="1491"/>
            <p14:sldId id="1493"/>
            <p14:sldId id="1464"/>
            <p14:sldId id="1483"/>
            <p14:sldId id="1457"/>
            <p14:sldId id="1484"/>
            <p14:sldId id="1485"/>
            <p14:sldId id="1486"/>
            <p14:sldId id="1492"/>
            <p14:sldId id="1471"/>
            <p14:sldId id="1469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FFFFFF"/>
    <a:srgbClr val="592C8C"/>
    <a:srgbClr val="505050"/>
    <a:srgbClr val="00BCF2"/>
    <a:srgbClr val="D2D2D2"/>
    <a:srgbClr val="0078D7"/>
    <a:srgbClr val="32145A"/>
    <a:srgbClr val="008272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B94B5A-38C0-4560-9A12-B953A0467187}" v="17" dt="2019-04-09T19:45:15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3881" autoAdjust="0"/>
  </p:normalViewPr>
  <p:slideViewPr>
    <p:cSldViewPr>
      <p:cViewPr varScale="1">
        <p:scale>
          <a:sx n="73" d="100"/>
          <a:sy n="73" d="100"/>
        </p:scale>
        <p:origin x="854" y="62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4/25/2019 20:26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4/25/2019 20:26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Bienvenidos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todos</a:t>
            </a:r>
            <a:r>
              <a:rPr lang="en-US" baseline="0" dirty="0" smtClean="0"/>
              <a:t>, me </a:t>
            </a:r>
            <a:r>
              <a:rPr lang="en-US" baseline="0" dirty="0" err="1" smtClean="0"/>
              <a:t>llamo</a:t>
            </a:r>
            <a:r>
              <a:rPr lang="en-US" baseline="0" dirty="0" smtClean="0"/>
              <a:t> Ángel, soy Software Development Engineer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Plain Concepts y hoy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he </a:t>
            </a:r>
            <a:r>
              <a:rPr lang="en-US" baseline="0" dirty="0" err="1" smtClean="0"/>
              <a:t>venido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hablar</a:t>
            </a:r>
            <a:r>
              <a:rPr lang="en-US" baseline="0" dirty="0" smtClean="0"/>
              <a:t> de Azure Alerts. </a:t>
            </a:r>
            <a:r>
              <a:rPr lang="en-US" baseline="0" dirty="0" err="1" smtClean="0"/>
              <a:t>Imagino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muchos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vosotros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habréis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muchas</a:t>
            </a:r>
            <a:r>
              <a:rPr lang="en-US" baseline="0" dirty="0" smtClean="0"/>
              <a:t> de las </a:t>
            </a:r>
            <a:r>
              <a:rPr lang="en-US" baseline="0" dirty="0" err="1" smtClean="0"/>
              <a:t>cosas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voy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intentar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explicar</a:t>
            </a:r>
            <a:r>
              <a:rPr lang="en-US" baseline="0" dirty="0" smtClean="0"/>
              <a:t> hoy,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que no </a:t>
            </a:r>
            <a:r>
              <a:rPr lang="en-US" baseline="0" dirty="0" err="1" smtClean="0"/>
              <a:t>saben</a:t>
            </a:r>
            <a:r>
              <a:rPr lang="en-US" baseline="0" dirty="0" smtClean="0"/>
              <a:t> lo que son las Azure Alerts… </a:t>
            </a:r>
            <a:r>
              <a:rPr lang="en-US" baseline="0" dirty="0" err="1" smtClean="0"/>
              <a:t>ahí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“breve” </a:t>
            </a:r>
            <a:r>
              <a:rPr lang="en-US" baseline="0" dirty="0" err="1" smtClean="0"/>
              <a:t>explicación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Connect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4/25/2019 21:14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72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Por suerte, además de correos electrónicos nos permite</a:t>
            </a:r>
            <a:r>
              <a:rPr lang="es-ES" baseline="0" dirty="0" smtClean="0"/>
              <a:t> invocar </a:t>
            </a:r>
            <a:r>
              <a:rPr lang="es-ES" baseline="0" dirty="0" err="1" smtClean="0"/>
              <a:t>webhooks</a:t>
            </a:r>
            <a:r>
              <a:rPr lang="es-ES" baseline="0" dirty="0" smtClean="0"/>
              <a:t>, llamar a </a:t>
            </a: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Functions</a:t>
            </a:r>
            <a:r>
              <a:rPr lang="es-ES" baseline="0" dirty="0" smtClean="0"/>
              <a:t>, lanzar una </a:t>
            </a:r>
            <a:r>
              <a:rPr lang="es-ES" baseline="0" dirty="0" err="1" smtClean="0"/>
              <a:t>Logic</a:t>
            </a:r>
            <a:r>
              <a:rPr lang="es-ES" baseline="0" dirty="0" smtClean="0"/>
              <a:t> App o iniciar un </a:t>
            </a:r>
            <a:r>
              <a:rPr lang="es-ES" baseline="0" dirty="0" err="1" smtClean="0"/>
              <a:t>runbook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automation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smtClean="0"/>
              <a:t>Ese es el camino que vamos a seguir durante las demos, porque en realidad la alerta sólo nos avisa de que algo pasa, pero para poder actuar en consecuencia… necesitamos algo más.</a:t>
            </a:r>
            <a:endParaRPr lang="en-US" dirty="0" smtClean="0"/>
          </a:p>
          <a:p>
            <a:endParaRPr lang="es-ES" baseline="0" dirty="0" smtClean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Connect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4/25/2019 22:20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56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Me voy a centrar en dos acciones concretas, que me permitirán manejar el artefacto que genera la alerta y </a:t>
            </a:r>
            <a:r>
              <a:rPr lang="es-ES" baseline="0" dirty="0" err="1" smtClean="0"/>
              <a:t>reinciarlo</a:t>
            </a:r>
            <a:r>
              <a:rPr lang="es-ES" baseline="0" dirty="0" smtClean="0"/>
              <a:t>. A lo loco. De ahí el título de la charla. 14 </a:t>
            </a:r>
            <a:r>
              <a:rPr lang="es-ES" baseline="0" dirty="0" err="1" smtClean="0"/>
              <a:t>slides</a:t>
            </a:r>
            <a:r>
              <a:rPr lang="es-ES" baseline="0" dirty="0" smtClean="0"/>
              <a:t> para poder explicar el título… vaya tela. </a:t>
            </a:r>
            <a:r>
              <a:rPr lang="es-ES" baseline="0" dirty="0" smtClean="0">
                <a:sym typeface="Wingdings" panose="05000000000000000000" pitchFamily="2" charset="2"/>
              </a:rPr>
              <a:t></a:t>
            </a:r>
            <a:endParaRPr lang="es-ES" baseline="0" dirty="0" smtClean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Connect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4/25/2019 22:23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154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4/25/2019 20:26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4/25/2019 20:26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12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4/25/2019 21:07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91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4/25/2019 22:45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651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4/25/2019 20:26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la agenda de la </a:t>
            </a:r>
            <a:r>
              <a:rPr lang="en-US" dirty="0" err="1" smtClean="0"/>
              <a:t>sesión</a:t>
            </a:r>
            <a:r>
              <a:rPr lang="en-US" dirty="0" smtClean="0"/>
              <a:t>.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voy</a:t>
            </a:r>
            <a:r>
              <a:rPr lang="en-US" dirty="0" smtClean="0"/>
              <a:t> a </a:t>
            </a:r>
            <a:r>
              <a:rPr lang="en-US" dirty="0" err="1" smtClean="0"/>
              <a:t>pedir</a:t>
            </a:r>
            <a:r>
              <a:rPr lang="en-US" dirty="0" smtClean="0"/>
              <a:t> </a:t>
            </a:r>
            <a:r>
              <a:rPr lang="en-US" dirty="0" err="1" smtClean="0"/>
              <a:t>disculpas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antemano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algo</a:t>
            </a:r>
            <a:r>
              <a:rPr lang="en-US" baseline="0" dirty="0" smtClean="0"/>
              <a:t>. Como </a:t>
            </a:r>
            <a:r>
              <a:rPr lang="en-US" baseline="0" dirty="0" err="1" smtClean="0"/>
              <a:t>véis</a:t>
            </a:r>
            <a:r>
              <a:rPr lang="en-US" baseline="0" dirty="0" smtClean="0"/>
              <a:t>, hay 4 </a:t>
            </a:r>
            <a:r>
              <a:rPr lang="en-US" baseline="0" dirty="0" err="1" smtClean="0"/>
              <a:t>puntos</a:t>
            </a:r>
            <a:r>
              <a:rPr lang="en-US" baseline="0" dirty="0" smtClean="0"/>
              <a:t>… y 3 de </a:t>
            </a:r>
            <a:r>
              <a:rPr lang="en-US" baseline="0" dirty="0" err="1" smtClean="0"/>
              <a:t>ellos</a:t>
            </a:r>
            <a:r>
              <a:rPr lang="en-US" baseline="0" dirty="0" smtClean="0"/>
              <a:t> son demos… y </a:t>
            </a:r>
            <a:r>
              <a:rPr lang="en-US" baseline="0" dirty="0" err="1" smtClean="0"/>
              <a:t>estamos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evento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técnico</a:t>
            </a:r>
            <a:r>
              <a:rPr lang="en-US" baseline="0" dirty="0" smtClean="0"/>
              <a:t>… y </a:t>
            </a:r>
            <a:r>
              <a:rPr lang="en-US" baseline="0" dirty="0" err="1" smtClean="0"/>
              <a:t>todos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sabemos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pasa</a:t>
            </a:r>
            <a:r>
              <a:rPr lang="en-US" baseline="0" dirty="0" smtClean="0"/>
              <a:t> con las </a:t>
            </a:r>
            <a:r>
              <a:rPr lang="en-US" baseline="0" dirty="0" err="1" smtClean="0"/>
              <a:t>wifi’s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eventos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técnicos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Connect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4/25/2019 22:34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615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Pero,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seamos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agoreros</a:t>
            </a:r>
            <a:r>
              <a:rPr lang="en-US" baseline="0" dirty="0" smtClean="0"/>
              <a:t> antes de </a:t>
            </a:r>
            <a:r>
              <a:rPr lang="en-US" baseline="0" dirty="0" err="1" smtClean="0"/>
              <a:t>tiempo</a:t>
            </a:r>
            <a:r>
              <a:rPr lang="en-US" baseline="0" dirty="0" smtClean="0"/>
              <a:t>… </a:t>
            </a:r>
            <a:r>
              <a:rPr lang="en-US" baseline="0" dirty="0" err="1" smtClean="0"/>
              <a:t>empecemos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el principio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parece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Connect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4/25/2019 21:17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707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 Monitor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servicio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Azure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mediante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el que se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proporciona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método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monitorización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servicios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Azure.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Basándose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métricas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es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capaz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responder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automáticamente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eventos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que se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produzcan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vuestras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suscripciones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 Uno de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esos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tipos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respuesta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es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lo que me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voy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centrar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la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charla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Azure Alerts.</a:t>
            </a:r>
            <a:endParaRPr lang="en-U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Connect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4/25/2019 21:23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22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Connect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4/25/2019 21:28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632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Como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he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dicho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una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Azure Alert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es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un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evento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generado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por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una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métrica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configurada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Azure Monitor.</a:t>
            </a:r>
          </a:p>
          <a:p>
            <a:endParaRPr lang="en-US" sz="900" b="0" i="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realidad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se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trata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un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objeto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json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que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contiene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todos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los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datos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necesarios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para saber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qué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artefacto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ha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cumplido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la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métrica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dada,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indicando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todos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los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datos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relacionados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con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dicha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métrica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de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manera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que “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alguien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” o “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algo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”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puedan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reaccionar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dicho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evento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 Las web apps y las VM solo son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ejemplos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artefactos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monitorizables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que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permiten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generar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Azure Alerts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según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métricas</a:t>
            </a:r>
            <a:r>
              <a:rPr lang="en-US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endParaRPr lang="en-US" dirty="0" smtClean="0"/>
          </a:p>
          <a:p>
            <a:r>
              <a:rPr lang="en-US" dirty="0" smtClean="0"/>
              <a:t>Enlaces: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https://docs.microsoft.com/en-us/azure/monitoring-and-diagnostics/monitoring-overview-alerts</a:t>
            </a: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Connect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4/25/2019 20:26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989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¿Y</a:t>
            </a:r>
            <a:r>
              <a:rPr lang="es-ES" baseline="0" dirty="0" smtClean="0"/>
              <a:t> qué estados puede tener una </a:t>
            </a: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Alert</a:t>
            </a:r>
            <a:r>
              <a:rPr lang="es-ES" baseline="0" dirty="0" smtClean="0"/>
              <a:t> una vez lanzada?</a:t>
            </a:r>
          </a:p>
          <a:p>
            <a:endParaRPr lang="es-ES" baseline="0" dirty="0" smtClean="0"/>
          </a:p>
          <a:p>
            <a:r>
              <a:rPr lang="es-ES" baseline="0" dirty="0" smtClean="0"/>
              <a:t>Pues aunque parezca evidente, una </a:t>
            </a: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Alert</a:t>
            </a:r>
            <a:r>
              <a:rPr lang="es-ES" baseline="0" dirty="0" smtClean="0"/>
              <a:t> puede tener un estado </a:t>
            </a:r>
            <a:r>
              <a:rPr lang="es-ES" b="1" baseline="0" dirty="0" smtClean="0"/>
              <a:t>Activado</a:t>
            </a:r>
            <a:r>
              <a:rPr lang="es-ES" baseline="0" dirty="0" smtClean="0"/>
              <a:t> o un estado </a:t>
            </a:r>
            <a:r>
              <a:rPr lang="es-ES" b="1" baseline="0" dirty="0" smtClean="0"/>
              <a:t>Resuelto</a:t>
            </a:r>
            <a:r>
              <a:rPr lang="es-ES" baseline="0" dirty="0" smtClean="0"/>
              <a:t>. Cuidado, y con esto hago un poco de spoiler, porque </a:t>
            </a: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smtClean="0"/>
              <a:t>Monitor </a:t>
            </a:r>
            <a:r>
              <a:rPr lang="es-ES" baseline="0" dirty="0" smtClean="0"/>
              <a:t>levantará una alerta en el momento en el que la condición que configuréis se cumpla, pero también en el momento en el que la métrica que generó la alerta anterior </a:t>
            </a:r>
            <a:r>
              <a:rPr lang="es-ES" baseline="0" dirty="0" smtClean="0"/>
              <a:t>quede </a:t>
            </a:r>
            <a:r>
              <a:rPr lang="es-ES" baseline="0" dirty="0" smtClean="0"/>
              <a:t>resuelta</a:t>
            </a:r>
            <a:r>
              <a:rPr lang="es-ES" baseline="0" dirty="0" smtClean="0"/>
              <a:t>.</a:t>
            </a:r>
            <a:endParaRPr lang="es-ES" baseline="0" dirty="0" smtClean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Connect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4/25/2019 20:26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51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¿Qué</a:t>
            </a:r>
            <a:r>
              <a:rPr lang="es-ES" baseline="0" dirty="0" smtClean="0"/>
              <a:t> métricas podemos controlar, por ejemplo, en una web app?</a:t>
            </a:r>
            <a:endParaRPr lang="es-ES" baseline="0" dirty="0" smtClean="0"/>
          </a:p>
          <a:p>
            <a:endParaRPr lang="es-ES" baseline="0" dirty="0" smtClean="0"/>
          </a:p>
          <a:p>
            <a:r>
              <a:rPr lang="es-ES" baseline="0" dirty="0" smtClean="0"/>
              <a:t>Pues parámetros diversos, como el tiempo de CPU, las peticiones que recibe un servicio o aplicación por parte de los usuarios finales, o la cantidad de errores que nuestra aplicación ha generado.</a:t>
            </a:r>
          </a:p>
          <a:p>
            <a:endParaRPr lang="es-ES" baseline="0" dirty="0" smtClean="0"/>
          </a:p>
          <a:p>
            <a:r>
              <a:rPr lang="es-ES" baseline="0" dirty="0" smtClean="0"/>
              <a:t>Todas estas </a:t>
            </a:r>
            <a:r>
              <a:rPr lang="es-ES" baseline="0" dirty="0" smtClean="0"/>
              <a:t>condiciones de </a:t>
            </a: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smtClean="0"/>
              <a:t>Monitor </a:t>
            </a:r>
            <a:r>
              <a:rPr lang="es-ES" baseline="0" dirty="0" smtClean="0"/>
              <a:t>se gestionan mediante umbrales de tolerancia</a:t>
            </a:r>
            <a:r>
              <a:rPr lang="es-ES" baseline="0" dirty="0" smtClean="0"/>
              <a:t>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Connect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4/25/2019 20:26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958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¿Qué</a:t>
            </a:r>
            <a:r>
              <a:rPr lang="es-ES" baseline="0" dirty="0" smtClean="0"/>
              <a:t> queda?</a:t>
            </a:r>
          </a:p>
          <a:p>
            <a:endParaRPr lang="es-ES" baseline="0" dirty="0" smtClean="0"/>
          </a:p>
          <a:p>
            <a:r>
              <a:rPr lang="es-ES" baseline="0" dirty="0" smtClean="0"/>
              <a:t>Pues saber de qué modo nos avisa </a:t>
            </a: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Alerts</a:t>
            </a:r>
            <a:r>
              <a:rPr lang="es-ES" baseline="0" dirty="0" smtClean="0"/>
              <a:t> de que algo va mal (o de que una de nuestras métricas se cumple).</a:t>
            </a:r>
          </a:p>
          <a:p>
            <a:endParaRPr lang="es-ES" baseline="0" dirty="0" smtClean="0"/>
          </a:p>
          <a:p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Alerts</a:t>
            </a:r>
            <a:r>
              <a:rPr lang="es-ES" baseline="0" dirty="0" smtClean="0"/>
              <a:t> </a:t>
            </a:r>
            <a:r>
              <a:rPr lang="es-ES" baseline="0" dirty="0" smtClean="0"/>
              <a:t>es capaz de enviarnos un </a:t>
            </a:r>
            <a:r>
              <a:rPr lang="es-ES" baseline="0" dirty="0" smtClean="0"/>
              <a:t>correo electrónico</a:t>
            </a:r>
            <a:r>
              <a:rPr lang="es-ES" baseline="0" dirty="0" smtClean="0"/>
              <a:t>… un </a:t>
            </a:r>
            <a:r>
              <a:rPr lang="es-ES" baseline="0" dirty="0" err="1" smtClean="0"/>
              <a:t>sms</a:t>
            </a:r>
            <a:r>
              <a:rPr lang="es-ES" baseline="0" dirty="0" smtClean="0"/>
              <a:t>, un mensaje de voz…</a:t>
            </a:r>
            <a:endParaRPr lang="es-ES" baseline="0" dirty="0" smtClean="0"/>
          </a:p>
          <a:p>
            <a:endParaRPr lang="es-ES" baseline="0" dirty="0" smtClean="0"/>
          </a:p>
          <a:p>
            <a:r>
              <a:rPr lang="es-ES" baseline="0" dirty="0" smtClean="0"/>
              <a:t>¿De qué le sirve eso a Lito cuando duerme? De nada…</a:t>
            </a:r>
          </a:p>
          <a:p>
            <a:endParaRPr lang="es-ES" baseline="0" dirty="0" smtClean="0"/>
          </a:p>
          <a:p>
            <a:r>
              <a:rPr lang="es-ES" baseline="0" dirty="0" smtClean="0"/>
              <a:t>Por suerte…</a:t>
            </a: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Connect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4/25/2019 20:26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12070B1-0DE6-4CC1-9BC0-A14F72091B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2750" y="601662"/>
            <a:ext cx="6130973" cy="545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0BD21BC-1F71-4B5C-BF92-501CC7B3E8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6441" y="6316662"/>
            <a:ext cx="652461" cy="58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C19549B-A8C0-4703-B115-B2C134C0BD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6441" y="6316662"/>
            <a:ext cx="652461" cy="58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5C2DB9E-C2FE-4D06-82CE-61A4B72236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6441" y="6316662"/>
            <a:ext cx="652461" cy="58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240463"/>
            <a:ext cx="12436474" cy="754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ABB0F7D6-9B2C-4DA7-8654-6F43647200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6441" y="6316662"/>
            <a:ext cx="652461" cy="58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1353BA0-4BEA-40E1-AB01-50F575A8F0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5346" y="5630862"/>
            <a:ext cx="1311588" cy="11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BDEA390-3F20-4374-B8DE-64519AACB1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93975" y="273050"/>
            <a:ext cx="724852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44D1121-D70F-427E-B5D1-F670898C8A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85346" y="5630862"/>
            <a:ext cx="1311588" cy="11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787DB85-B1ED-4AE1-B90D-FB5D8D1884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4005" y="5866993"/>
            <a:ext cx="1047891" cy="9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87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000" kern="1200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000" kern="12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64A85E1-4DDB-4EE1-BBC6-063B3286CD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3237" y="21220"/>
            <a:ext cx="652461" cy="58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3290E4E-ED08-4851-BEC2-5456870FC0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4005" y="5866993"/>
            <a:ext cx="1047891" cy="9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7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0CA2091-83BC-430D-ABB0-B6F2AA4BC6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4005" y="5866993"/>
            <a:ext cx="1047891" cy="9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5CEFCF-494B-42E1-A1C5-E519ADD2FC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4038" y="5868852"/>
            <a:ext cx="1047891" cy="9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50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A927063-12CD-43E8-A2C1-705E7B33E7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42637" y="5859462"/>
            <a:ext cx="1047891" cy="9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5E6E063-9B82-4299-8988-76E60F9D8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93974" y="-137726"/>
            <a:ext cx="724852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95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9435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59435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5943599" cy="2092881"/>
          </a:xfrm>
        </p:spPr>
        <p:txBody>
          <a:bodyPr wrap="square"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5943599" cy="2092881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341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249" r:id="rId15"/>
    <p:sldLayoutId id="2147484343" r:id="rId16"/>
    <p:sldLayoutId id="2147484344" r:id="rId17"/>
    <p:sldLayoutId id="2147484301" r:id="rId18"/>
    <p:sldLayoutId id="2147484252" r:id="rId19"/>
    <p:sldLayoutId id="2147484251" r:id="rId20"/>
    <p:sldLayoutId id="2147484254" r:id="rId21"/>
    <p:sldLayoutId id="2147484257" r:id="rId22"/>
    <p:sldLayoutId id="2147484258" r:id="rId23"/>
    <p:sldLayoutId id="2147484260" r:id="rId24"/>
    <p:sldLayoutId id="2147484299" r:id="rId25"/>
    <p:sldLayoutId id="2147484345" r:id="rId26"/>
    <p:sldLayoutId id="2147484263" r:id="rId2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46" r:id="rId19"/>
    <p:sldLayoutId id="2147484347" r:id="rId20"/>
    <p:sldLayoutId id="2147484336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www.google.es/url?sa=i&amp;rct=j&amp;q=&amp;esrc=s&amp;source=images&amp;cd=&amp;ved=0ahUKEwiypdj5kOXZAhWEVBQKHYGOD9EQjRwIBg&amp;url=https://xetrics.github.io/webhook.rape/&amp;psig=AOvVaw0t06ZibeS4vdrZETX4jgOc&amp;ust=1520887280681349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www.google.es/url?sa=i&amp;rct=j&amp;q=&amp;esrc=s&amp;source=images&amp;cd=&amp;ved=0ahUKEwiypdj5kOXZAhWEVBQKHYGOD9EQjRwIBg&amp;url=https://xetrics.github.io/webhook.rape/&amp;psig=AOvVaw0t06ZibeS4vdrZETX4jgOc&amp;ust=1520887280681349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12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1.png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4038" y="1363662"/>
            <a:ext cx="10159999" cy="2590802"/>
          </a:xfrm>
        </p:spPr>
        <p:txBody>
          <a:bodyPr/>
          <a:lstStyle/>
          <a:p>
            <a:r>
              <a:rPr lang="en-US" b="1" dirty="0" smtClean="0"/>
              <a:t>Azure Alerts: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¿</a:t>
            </a:r>
            <a:r>
              <a:rPr lang="en-US" b="1" dirty="0" smtClean="0"/>
              <a:t>Has </a:t>
            </a:r>
            <a:r>
              <a:rPr lang="en-US" b="1" dirty="0" err="1" smtClean="0"/>
              <a:t>probado</a:t>
            </a:r>
            <a:r>
              <a:rPr lang="en-US" b="1" dirty="0" smtClean="0"/>
              <a:t> a </a:t>
            </a:r>
            <a:r>
              <a:rPr lang="en-US" b="1" dirty="0" err="1" smtClean="0"/>
              <a:t>reiniciar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54037" y="3955786"/>
            <a:ext cx="7873999" cy="1828007"/>
          </a:xfrm>
        </p:spPr>
        <p:txBody>
          <a:bodyPr/>
          <a:lstStyle/>
          <a:p>
            <a:r>
              <a:rPr lang="en-US" sz="3600" dirty="0" smtClean="0"/>
              <a:t>Ángel García </a:t>
            </a:r>
            <a:r>
              <a:rPr lang="en-US" sz="3600" dirty="0" smtClean="0"/>
              <a:t>Santos</a:t>
            </a: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angel_g_santos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90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429998" cy="917575"/>
          </a:xfrm>
        </p:spPr>
        <p:txBody>
          <a:bodyPr/>
          <a:lstStyle/>
          <a:p>
            <a:r>
              <a:rPr lang="en-US" dirty="0" smtClean="0"/>
              <a:t>Azure </a:t>
            </a:r>
            <a:r>
              <a:rPr lang="en-US" dirty="0" smtClean="0"/>
              <a:t>Alerts: Conditions</a:t>
            </a:r>
            <a:endParaRPr lang="en-U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350837" y="1157241"/>
            <a:ext cx="3780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¿Qué podemos controlar?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19" y="2811462"/>
            <a:ext cx="2286000" cy="2286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38" y="2811462"/>
            <a:ext cx="2286000" cy="22860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57" y="2811462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343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/>
          <p:cNvSpPr txBox="1"/>
          <p:nvPr/>
        </p:nvSpPr>
        <p:spPr>
          <a:xfrm>
            <a:off x="350837" y="1157241"/>
            <a:ext cx="2584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¿Cómo me avisa?</a:t>
            </a:r>
            <a:endParaRPr lang="es-ES" sz="2400" dirty="0">
              <a:solidFill>
                <a:schemeClr val="accent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37" y="2735262"/>
            <a:ext cx="2788919" cy="278891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837" y="1616326"/>
            <a:ext cx="4572000" cy="4572000"/>
          </a:xfrm>
          <a:prstGeom prst="rect">
            <a:avLst/>
          </a:prstGeom>
        </p:spPr>
      </p:pic>
      <p:sp>
        <p:nvSpPr>
          <p:cNvPr id="10" name="Título 8"/>
          <p:cNvSpPr txBox="1">
            <a:spLocks/>
          </p:cNvSpPr>
          <p:nvPr/>
        </p:nvSpPr>
        <p:spPr>
          <a:xfrm>
            <a:off x="274639" y="295274"/>
            <a:ext cx="11582398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mtClean="0"/>
              <a:t>Azure Alerts: Action Groups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846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582398" cy="917575"/>
          </a:xfrm>
        </p:spPr>
        <p:txBody>
          <a:bodyPr/>
          <a:lstStyle/>
          <a:p>
            <a:r>
              <a:rPr lang="en-US" dirty="0" smtClean="0"/>
              <a:t>Azure </a:t>
            </a:r>
            <a:r>
              <a:rPr lang="en-US" dirty="0" smtClean="0"/>
              <a:t>Alerts: Action Groups</a:t>
            </a:r>
            <a:endParaRPr lang="en-U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350837" y="1157241"/>
            <a:ext cx="2584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¿Cómo me avisa?</a:t>
            </a:r>
            <a:endParaRPr lang="es-ES" sz="2400" dirty="0">
              <a:solidFill>
                <a:schemeClr val="accent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4" descr="Resultado de imagen de webhook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37" y="207481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130" y="2074816"/>
            <a:ext cx="2724469" cy="18288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22" y="4359526"/>
            <a:ext cx="1828800" cy="18288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64" y="4359526"/>
            <a:ext cx="1828800" cy="18288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837" y="1616326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513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582398" cy="917575"/>
          </a:xfrm>
        </p:spPr>
        <p:txBody>
          <a:bodyPr/>
          <a:lstStyle/>
          <a:p>
            <a:r>
              <a:rPr lang="en-US" dirty="0" smtClean="0"/>
              <a:t>Azure </a:t>
            </a:r>
            <a:r>
              <a:rPr lang="en-US" dirty="0" smtClean="0"/>
              <a:t>Alerts: Action Groups</a:t>
            </a:r>
            <a:endParaRPr lang="en-U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350837" y="1157241"/>
            <a:ext cx="2584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¿Cómo me avisa?</a:t>
            </a:r>
            <a:endParaRPr lang="es-ES" sz="2400" dirty="0">
              <a:solidFill>
                <a:schemeClr val="accent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4" descr="Resultado de imagen de webhook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37" y="207481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130" y="2074816"/>
            <a:ext cx="2724469" cy="18288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37" y="4359526"/>
            <a:ext cx="1828800" cy="18288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64" y="4359526"/>
            <a:ext cx="1828800" cy="18288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837" y="1616326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862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Disclaimer:</a:t>
            </a:r>
            <a:br>
              <a:rPr lang="en-US" b="1" dirty="0" smtClean="0"/>
            </a:br>
            <a:r>
              <a:rPr lang="en-US" dirty="0" smtClean="0"/>
              <a:t>Las </a:t>
            </a:r>
            <a:r>
              <a:rPr lang="en-US" dirty="0" err="1" smtClean="0"/>
              <a:t>alertas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un delay de hasta 5 </a:t>
            </a:r>
            <a:r>
              <a:rPr lang="en-US" dirty="0" err="1" smtClean="0"/>
              <a:t>minutos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6084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err="1" smtClean="0"/>
              <a:t>Escenario</a:t>
            </a:r>
            <a:r>
              <a:rPr lang="en-US" sz="6000" dirty="0" smtClean="0"/>
              <a:t> A</a:t>
            </a:r>
            <a:r>
              <a:rPr lang="en-US" sz="6000" dirty="0" smtClean="0"/>
              <a:t>:</a:t>
            </a:r>
            <a:br>
              <a:rPr lang="en-US" sz="6000" dirty="0" smtClean="0"/>
            </a:br>
            <a:r>
              <a:rPr lang="en-US" sz="6000" dirty="0" smtClean="0"/>
              <a:t>Azure Alert + Azure Function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Escenario</a:t>
            </a:r>
            <a:r>
              <a:rPr lang="en-US" dirty="0" smtClean="0"/>
              <a:t> A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194" y="2661860"/>
            <a:ext cx="1828800" cy="18288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754" y="2885149"/>
            <a:ext cx="1371600" cy="1371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812" y="2661860"/>
            <a:ext cx="2724469" cy="18288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830" y="2389565"/>
            <a:ext cx="907451" cy="9144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654" y="3919159"/>
            <a:ext cx="685801" cy="685801"/>
          </a:xfrm>
          <a:prstGeom prst="rect">
            <a:avLst/>
          </a:prstGeom>
        </p:spPr>
      </p:pic>
      <p:sp>
        <p:nvSpPr>
          <p:cNvPr id="16" name="Flecha derecha 15"/>
          <p:cNvSpPr/>
          <p:nvPr/>
        </p:nvSpPr>
        <p:spPr bwMode="auto">
          <a:xfrm>
            <a:off x="4313237" y="3303965"/>
            <a:ext cx="990600" cy="615194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Flecha derecha 16"/>
          <p:cNvSpPr/>
          <p:nvPr/>
        </p:nvSpPr>
        <p:spPr bwMode="auto">
          <a:xfrm>
            <a:off x="7134005" y="3311793"/>
            <a:ext cx="990600" cy="615194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FFB9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09" y="2890349"/>
            <a:ext cx="457200" cy="457200"/>
          </a:xfrm>
          <a:prstGeom prst="rect">
            <a:avLst/>
          </a:prstGeom>
        </p:spPr>
      </p:pic>
      <p:pic>
        <p:nvPicPr>
          <p:cNvPr id="19" name="Picture 33">
            <a:extLst>
              <a:ext uri="{FF2B5EF4-FFF2-40B4-BE49-F238E27FC236}">
                <a16:creationId xmlns:a16="http://schemas.microsoft.com/office/drawing/2014/main" id="{A646BBC2-3DEE-4B0B-9F8D-35EAC55D277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91" y="4792662"/>
            <a:ext cx="1286726" cy="1286726"/>
          </a:xfrm>
          <a:prstGeom prst="rect">
            <a:avLst/>
          </a:prstGeom>
        </p:spPr>
      </p:pic>
      <p:cxnSp>
        <p:nvCxnSpPr>
          <p:cNvPr id="21" name="Conector angular 20"/>
          <p:cNvCxnSpPr>
            <a:endCxn id="9" idx="2"/>
          </p:cNvCxnSpPr>
          <p:nvPr/>
        </p:nvCxnSpPr>
        <p:spPr>
          <a:xfrm flipV="1">
            <a:off x="7132636" y="4490660"/>
            <a:ext cx="2189411" cy="945365"/>
          </a:xfrm>
          <a:prstGeom prst="bentConnector2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r 23"/>
          <p:cNvCxnSpPr>
            <a:stCxn id="7" idx="2"/>
          </p:cNvCxnSpPr>
          <p:nvPr/>
        </p:nvCxnSpPr>
        <p:spPr>
          <a:xfrm rot="16200000" flipH="1">
            <a:off x="3512533" y="3644721"/>
            <a:ext cx="945366" cy="2637244"/>
          </a:xfrm>
          <a:prstGeom prst="bentConnector2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agen 38"/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94" y="24432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82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6702" y="2114550"/>
            <a:ext cx="9363062" cy="3440112"/>
          </a:xfrm>
        </p:spPr>
        <p:txBody>
          <a:bodyPr/>
          <a:lstStyle/>
          <a:p>
            <a:r>
              <a:rPr lang="en-US" sz="6000" dirty="0" err="1" smtClean="0"/>
              <a:t>Escenario</a:t>
            </a:r>
            <a:r>
              <a:rPr lang="en-US" sz="6000" dirty="0" smtClean="0"/>
              <a:t> </a:t>
            </a:r>
            <a:r>
              <a:rPr lang="en-US" sz="6000" dirty="0" smtClean="0"/>
              <a:t>B:</a:t>
            </a:r>
            <a:br>
              <a:rPr lang="en-US" sz="6000" dirty="0" smtClean="0"/>
            </a:br>
            <a:r>
              <a:rPr lang="en-US" sz="6000" dirty="0" smtClean="0"/>
              <a:t>ASP.NET Core </a:t>
            </a:r>
            <a:r>
              <a:rPr lang="en-US" sz="6000" dirty="0" err="1" smtClean="0"/>
              <a:t>HealthChecks</a:t>
            </a:r>
            <a:r>
              <a:rPr lang="en-US" sz="6000" dirty="0" smtClean="0"/>
              <a:t> </a:t>
            </a:r>
            <a:br>
              <a:rPr lang="en-US" sz="6000" dirty="0" smtClean="0"/>
            </a:br>
            <a:r>
              <a:rPr lang="en-US" sz="6000" dirty="0" smtClean="0"/>
              <a:t>+ Azure </a:t>
            </a:r>
            <a:r>
              <a:rPr lang="en-US" sz="6000" dirty="0" err="1" smtClean="0"/>
              <a:t>AppInsights</a:t>
            </a:r>
            <a:r>
              <a:rPr lang="en-US" sz="6000" dirty="0" smtClean="0"/>
              <a:t> </a:t>
            </a:r>
            <a:br>
              <a:rPr lang="en-US" sz="6000" dirty="0" smtClean="0"/>
            </a:br>
            <a:r>
              <a:rPr lang="en-US" sz="6000" dirty="0" smtClean="0"/>
              <a:t>+ Azure Alert </a:t>
            </a:r>
            <a:br>
              <a:rPr lang="en-US" sz="6000" dirty="0" smtClean="0"/>
            </a:br>
            <a:r>
              <a:rPr lang="en-US" sz="6000" dirty="0" smtClean="0"/>
              <a:t>+ Azure Function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25392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Escenario</a:t>
            </a:r>
            <a:r>
              <a:rPr lang="en-US" dirty="0" smtClean="0"/>
              <a:t> B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39" y="4792662"/>
            <a:ext cx="1828800" cy="1828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812" y="1477962"/>
            <a:ext cx="2724469" cy="18288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830" y="1205667"/>
            <a:ext cx="907451" cy="9144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654" y="2735261"/>
            <a:ext cx="685801" cy="685801"/>
          </a:xfrm>
          <a:prstGeom prst="rect">
            <a:avLst/>
          </a:prstGeom>
        </p:spPr>
      </p:pic>
      <p:sp>
        <p:nvSpPr>
          <p:cNvPr id="16" name="Flecha derecha 15"/>
          <p:cNvSpPr/>
          <p:nvPr/>
        </p:nvSpPr>
        <p:spPr bwMode="auto">
          <a:xfrm>
            <a:off x="2965382" y="2108336"/>
            <a:ext cx="4994430" cy="615194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FB9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86" y="1709862"/>
            <a:ext cx="457200" cy="457200"/>
          </a:xfrm>
          <a:prstGeom prst="rect">
            <a:avLst/>
          </a:prstGeom>
        </p:spPr>
      </p:pic>
      <p:pic>
        <p:nvPicPr>
          <p:cNvPr id="19" name="Picture 33">
            <a:extLst>
              <a:ext uri="{FF2B5EF4-FFF2-40B4-BE49-F238E27FC236}">
                <a16:creationId xmlns:a16="http://schemas.microsoft.com/office/drawing/2014/main" id="{A646BBC2-3DEE-4B0B-9F8D-35EAC55D277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91" y="5063699"/>
            <a:ext cx="1286726" cy="1286726"/>
          </a:xfrm>
          <a:prstGeom prst="rect">
            <a:avLst/>
          </a:prstGeom>
        </p:spPr>
      </p:pic>
      <p:cxnSp>
        <p:nvCxnSpPr>
          <p:cNvPr id="21" name="Conector angular 20"/>
          <p:cNvCxnSpPr>
            <a:stCxn id="19" idx="3"/>
            <a:endCxn id="9" idx="2"/>
          </p:cNvCxnSpPr>
          <p:nvPr/>
        </p:nvCxnSpPr>
        <p:spPr>
          <a:xfrm flipV="1">
            <a:off x="6818917" y="3306762"/>
            <a:ext cx="2503130" cy="2400300"/>
          </a:xfrm>
          <a:prstGeom prst="bentConnector2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39" y="1364455"/>
            <a:ext cx="1828800" cy="18288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39" y="3649662"/>
            <a:ext cx="457200" cy="457200"/>
          </a:xfrm>
          <a:prstGeom prst="rect">
            <a:avLst/>
          </a:prstGeom>
        </p:spPr>
      </p:pic>
      <p:cxnSp>
        <p:nvCxnSpPr>
          <p:cNvPr id="28" name="Conector recto de flecha 27"/>
          <p:cNvCxnSpPr>
            <a:endCxn id="7" idx="3"/>
          </p:cNvCxnSpPr>
          <p:nvPr/>
        </p:nvCxnSpPr>
        <p:spPr>
          <a:xfrm flipH="1">
            <a:off x="2759039" y="5707062"/>
            <a:ext cx="246859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/>
          <p:nvPr/>
        </p:nvCxnSpPr>
        <p:spPr>
          <a:xfrm>
            <a:off x="1417637" y="3193255"/>
            <a:ext cx="0" cy="1599407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/>
          <p:nvPr/>
        </p:nvCxnSpPr>
        <p:spPr>
          <a:xfrm>
            <a:off x="2255837" y="3193255"/>
            <a:ext cx="0" cy="1599407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n 34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FB9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817" y="3785181"/>
            <a:ext cx="457200" cy="457200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511" y="3785181"/>
            <a:ext cx="457200" cy="457200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837" y="121537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336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6702" y="2114550"/>
            <a:ext cx="9363062" cy="3440112"/>
          </a:xfrm>
        </p:spPr>
        <p:txBody>
          <a:bodyPr/>
          <a:lstStyle/>
          <a:p>
            <a:r>
              <a:rPr lang="en-US" sz="6000" dirty="0" err="1" smtClean="0"/>
              <a:t>Escenario</a:t>
            </a:r>
            <a:r>
              <a:rPr lang="en-US" sz="6000" dirty="0" smtClean="0"/>
              <a:t> </a:t>
            </a:r>
            <a:r>
              <a:rPr lang="en-US" sz="6000" dirty="0" smtClean="0"/>
              <a:t>C:</a:t>
            </a:r>
            <a:br>
              <a:rPr lang="en-US" sz="6000" dirty="0" smtClean="0"/>
            </a:br>
            <a:r>
              <a:rPr lang="en-US" sz="6000" dirty="0" smtClean="0"/>
              <a:t>Azure Alert </a:t>
            </a:r>
            <a:br>
              <a:rPr lang="en-US" sz="6000" dirty="0" smtClean="0"/>
            </a:br>
            <a:r>
              <a:rPr lang="en-US" sz="6000" dirty="0" smtClean="0"/>
              <a:t>+ Azure Automation (</a:t>
            </a:r>
            <a:r>
              <a:rPr lang="en-US" sz="6000" dirty="0" err="1" smtClean="0"/>
              <a:t>Runbooks</a:t>
            </a:r>
            <a:r>
              <a:rPr lang="en-US" sz="6000" dirty="0" smtClean="0"/>
              <a:t>)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57330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¡Gracias!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60C73D-00B7-4BFE-BD65-15D10FA1A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553" y="-1"/>
            <a:ext cx="668936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151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Escenario</a:t>
            </a:r>
            <a:r>
              <a:rPr lang="en-US" dirty="0" smtClean="0"/>
              <a:t> C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194" y="2661860"/>
            <a:ext cx="1828800" cy="18288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754" y="2885149"/>
            <a:ext cx="1371600" cy="13716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654" y="3919159"/>
            <a:ext cx="685801" cy="685801"/>
          </a:xfrm>
          <a:prstGeom prst="rect">
            <a:avLst/>
          </a:prstGeom>
        </p:spPr>
      </p:pic>
      <p:sp>
        <p:nvSpPr>
          <p:cNvPr id="17" name="Flecha derecha 16"/>
          <p:cNvSpPr/>
          <p:nvPr/>
        </p:nvSpPr>
        <p:spPr bwMode="auto">
          <a:xfrm>
            <a:off x="7134005" y="3311793"/>
            <a:ext cx="990600" cy="615194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B9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09" y="2890349"/>
            <a:ext cx="457200" cy="457200"/>
          </a:xfrm>
          <a:prstGeom prst="rect">
            <a:avLst/>
          </a:prstGeom>
        </p:spPr>
      </p:pic>
      <p:pic>
        <p:nvPicPr>
          <p:cNvPr id="19" name="Picture 33">
            <a:extLst>
              <a:ext uri="{FF2B5EF4-FFF2-40B4-BE49-F238E27FC236}">
                <a16:creationId xmlns:a16="http://schemas.microsoft.com/office/drawing/2014/main" id="{A646BBC2-3DEE-4B0B-9F8D-35EAC55D27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91" y="4792662"/>
            <a:ext cx="1286726" cy="1286726"/>
          </a:xfrm>
          <a:prstGeom prst="rect">
            <a:avLst/>
          </a:prstGeom>
        </p:spPr>
      </p:pic>
      <p:cxnSp>
        <p:nvCxnSpPr>
          <p:cNvPr id="21" name="Conector angular 20"/>
          <p:cNvCxnSpPr>
            <a:endCxn id="9" idx="2"/>
          </p:cNvCxnSpPr>
          <p:nvPr/>
        </p:nvCxnSpPr>
        <p:spPr>
          <a:xfrm flipV="1">
            <a:off x="7132636" y="4490660"/>
            <a:ext cx="2189411" cy="945365"/>
          </a:xfrm>
          <a:prstGeom prst="bentConnector2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r 23"/>
          <p:cNvCxnSpPr>
            <a:stCxn id="7" idx="2"/>
          </p:cNvCxnSpPr>
          <p:nvPr/>
        </p:nvCxnSpPr>
        <p:spPr>
          <a:xfrm rot="16200000" flipH="1">
            <a:off x="3512533" y="3644721"/>
            <a:ext cx="945366" cy="2637244"/>
          </a:xfrm>
          <a:prstGeom prst="bentConnector2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688" y="2656549"/>
            <a:ext cx="1828800" cy="18288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653" y="2373858"/>
            <a:ext cx="685801" cy="6858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708" y="2459259"/>
            <a:ext cx="914400" cy="914400"/>
          </a:xfrm>
          <a:prstGeom prst="rect">
            <a:avLst/>
          </a:prstGeom>
        </p:spPr>
      </p:pic>
      <p:sp>
        <p:nvSpPr>
          <p:cNvPr id="26" name="Flecha derecha 25"/>
          <p:cNvSpPr/>
          <p:nvPr/>
        </p:nvSpPr>
        <p:spPr bwMode="auto">
          <a:xfrm>
            <a:off x="4122531" y="3311793"/>
            <a:ext cx="990600" cy="615194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4267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6702" y="2114550"/>
            <a:ext cx="9363062" cy="1230312"/>
          </a:xfrm>
        </p:spPr>
        <p:txBody>
          <a:bodyPr/>
          <a:lstStyle/>
          <a:p>
            <a:r>
              <a:rPr lang="en-US" sz="6000" dirty="0" smtClean="0"/>
              <a:t>Review </a:t>
            </a:r>
            <a:r>
              <a:rPr lang="en-US" sz="6000" dirty="0" err="1" smtClean="0"/>
              <a:t>resultados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8289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¡Gracias!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28E74F6-E699-4B17-A8E1-6EF6D3E0D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553" y="-1"/>
            <a:ext cx="668936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694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984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237" y="1211262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776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9" y="2049462"/>
            <a:ext cx="5486399" cy="2791354"/>
          </a:xfrm>
        </p:spPr>
        <p:txBody>
          <a:bodyPr/>
          <a:lstStyle/>
          <a:p>
            <a:pPr marL="0" indent="0">
              <a:buNone/>
            </a:pPr>
            <a:r>
              <a:rPr lang="es-ES" b="1" dirty="0" err="1" smtClean="0"/>
              <a:t>Azure</a:t>
            </a:r>
            <a:r>
              <a:rPr lang="es-ES" b="1" dirty="0" smtClean="0"/>
              <a:t> </a:t>
            </a:r>
            <a:r>
              <a:rPr lang="es-ES" b="1" dirty="0" err="1" smtClean="0"/>
              <a:t>Alerts</a:t>
            </a:r>
            <a:endParaRPr lang="es-ES" dirty="0"/>
          </a:p>
          <a:p>
            <a:pPr marL="0" indent="0">
              <a:buNone/>
            </a:pPr>
            <a:r>
              <a:rPr lang="es-ES" i="1" dirty="0" smtClean="0"/>
              <a:t>¿Qué son, para qué sirven?</a:t>
            </a:r>
          </a:p>
          <a:p>
            <a:pPr marL="0" indent="0">
              <a:buNone/>
            </a:pPr>
            <a:endParaRPr lang="es-ES" i="1" dirty="0" smtClean="0"/>
          </a:p>
          <a:p>
            <a:pPr marL="0" indent="0">
              <a:buNone/>
            </a:pPr>
            <a:r>
              <a:rPr lang="es-ES" b="1" dirty="0" smtClean="0"/>
              <a:t>Escenario A</a:t>
            </a:r>
            <a:endParaRPr lang="es-ES" dirty="0" smtClean="0"/>
          </a:p>
          <a:p>
            <a:pPr marL="0" indent="0">
              <a:buNone/>
            </a:pPr>
            <a:r>
              <a:rPr lang="es-ES" i="1" dirty="0" smtClean="0"/>
              <a:t>CPU </a:t>
            </a:r>
            <a:r>
              <a:rPr lang="es-ES" i="1" dirty="0" err="1" smtClean="0"/>
              <a:t>Azure</a:t>
            </a:r>
            <a:r>
              <a:rPr lang="es-ES" i="1" dirty="0" smtClean="0"/>
              <a:t> </a:t>
            </a:r>
            <a:r>
              <a:rPr lang="es-ES" i="1" dirty="0" err="1" smtClean="0"/>
              <a:t>Alert</a:t>
            </a:r>
            <a:r>
              <a:rPr lang="es-ES" i="1" dirty="0" smtClean="0"/>
              <a:t> </a:t>
            </a:r>
            <a:endParaRPr lang="es-ES" i="1" dirty="0" smtClean="0"/>
          </a:p>
          <a:p>
            <a:pPr marL="0" indent="0">
              <a:buNone/>
            </a:pPr>
            <a:r>
              <a:rPr lang="es-ES" i="1" dirty="0" smtClean="0"/>
              <a:t>+ </a:t>
            </a:r>
            <a:r>
              <a:rPr lang="es-ES" i="1" dirty="0" err="1" smtClean="0"/>
              <a:t>Azure</a:t>
            </a:r>
            <a:r>
              <a:rPr lang="es-ES" i="1" dirty="0" smtClean="0"/>
              <a:t> </a:t>
            </a:r>
            <a:r>
              <a:rPr lang="es-ES" i="1" dirty="0" err="1" smtClean="0"/>
              <a:t>Function</a:t>
            </a:r>
            <a:endParaRPr lang="es-ES" i="1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6001643"/>
          </a:xfrm>
        </p:spPr>
        <p:txBody>
          <a:bodyPr/>
          <a:lstStyle/>
          <a:p>
            <a:pPr marL="0" indent="0">
              <a:buNone/>
            </a:pPr>
            <a:r>
              <a:rPr lang="es-ES" b="1" dirty="0" smtClean="0"/>
              <a:t>Escenario B</a:t>
            </a:r>
            <a:endParaRPr lang="es-ES" dirty="0" smtClean="0"/>
          </a:p>
          <a:p>
            <a:pPr marL="0" indent="0">
              <a:buNone/>
            </a:pPr>
            <a:r>
              <a:rPr lang="es-ES" i="1" dirty="0" smtClean="0"/>
              <a:t>ASP.NET Core </a:t>
            </a:r>
            <a:r>
              <a:rPr lang="es-ES" i="1" dirty="0" err="1" smtClean="0"/>
              <a:t>HealthChecks</a:t>
            </a:r>
            <a:r>
              <a:rPr lang="es-ES" i="1" dirty="0" smtClean="0"/>
              <a:t> </a:t>
            </a:r>
          </a:p>
          <a:p>
            <a:pPr marL="0" indent="0">
              <a:buNone/>
            </a:pPr>
            <a:r>
              <a:rPr lang="es-ES" i="1" dirty="0" smtClean="0"/>
              <a:t>+ </a:t>
            </a:r>
            <a:r>
              <a:rPr lang="es-ES" i="1" dirty="0" err="1"/>
              <a:t>Azure</a:t>
            </a:r>
            <a:r>
              <a:rPr lang="es-ES" i="1" dirty="0"/>
              <a:t> App </a:t>
            </a:r>
            <a:r>
              <a:rPr lang="es-ES" i="1" dirty="0" err="1"/>
              <a:t>Insights</a:t>
            </a:r>
            <a:r>
              <a:rPr lang="es-ES" i="1" dirty="0"/>
              <a:t> </a:t>
            </a:r>
            <a:endParaRPr lang="es-ES" i="1" dirty="0" smtClean="0"/>
          </a:p>
          <a:p>
            <a:pPr marL="0" indent="0">
              <a:buNone/>
            </a:pPr>
            <a:r>
              <a:rPr lang="es-ES" i="1" dirty="0" smtClean="0"/>
              <a:t>+ </a:t>
            </a:r>
            <a:r>
              <a:rPr lang="es-ES" i="1" dirty="0" err="1"/>
              <a:t>Azure</a:t>
            </a:r>
            <a:r>
              <a:rPr lang="es-ES" i="1" dirty="0"/>
              <a:t> </a:t>
            </a:r>
            <a:r>
              <a:rPr lang="es-ES" i="1" dirty="0" err="1"/>
              <a:t>Alert</a:t>
            </a:r>
            <a:r>
              <a:rPr lang="es-ES" i="1" dirty="0"/>
              <a:t> </a:t>
            </a:r>
            <a:endParaRPr lang="es-ES" i="1" dirty="0" smtClean="0"/>
          </a:p>
          <a:p>
            <a:pPr marL="0" indent="0">
              <a:buNone/>
            </a:pPr>
            <a:r>
              <a:rPr lang="es-ES" i="1" dirty="0" smtClean="0"/>
              <a:t>+ </a:t>
            </a:r>
            <a:r>
              <a:rPr lang="es-ES" i="1" dirty="0" err="1"/>
              <a:t>Azure</a:t>
            </a:r>
            <a:r>
              <a:rPr lang="es-ES" i="1" dirty="0"/>
              <a:t> </a:t>
            </a:r>
            <a:r>
              <a:rPr lang="es-ES" i="1" dirty="0" err="1"/>
              <a:t>Function</a:t>
            </a:r>
            <a:endParaRPr lang="es-ES" i="1" dirty="0"/>
          </a:p>
          <a:p>
            <a:pPr marL="0" indent="0">
              <a:buNone/>
            </a:pPr>
            <a:endParaRPr lang="es-ES" b="1" dirty="0" smtClean="0"/>
          </a:p>
          <a:p>
            <a:pPr marL="0" indent="0">
              <a:buNone/>
            </a:pPr>
            <a:r>
              <a:rPr lang="es-ES" b="1" dirty="0" smtClean="0"/>
              <a:t>Escenario C</a:t>
            </a:r>
            <a:endParaRPr lang="es-ES" dirty="0" smtClean="0"/>
          </a:p>
          <a:p>
            <a:pPr marL="0" indent="0">
              <a:buNone/>
            </a:pPr>
            <a:r>
              <a:rPr lang="es-ES" i="1" dirty="0" smtClean="0"/>
              <a:t>CPU </a:t>
            </a:r>
            <a:r>
              <a:rPr lang="es-ES" i="1" dirty="0" err="1"/>
              <a:t>Azure</a:t>
            </a:r>
            <a:r>
              <a:rPr lang="es-ES" i="1" dirty="0"/>
              <a:t> </a:t>
            </a:r>
            <a:r>
              <a:rPr lang="es-ES" i="1" dirty="0" err="1"/>
              <a:t>Alert</a:t>
            </a:r>
            <a:r>
              <a:rPr lang="es-ES" i="1" dirty="0"/>
              <a:t> </a:t>
            </a:r>
            <a:endParaRPr lang="es-ES" i="1" dirty="0" smtClean="0"/>
          </a:p>
          <a:p>
            <a:pPr marL="0" indent="0">
              <a:buNone/>
            </a:pPr>
            <a:r>
              <a:rPr lang="es-ES" i="1" dirty="0" smtClean="0"/>
              <a:t>+ </a:t>
            </a:r>
            <a:r>
              <a:rPr lang="es-ES" i="1" dirty="0" err="1"/>
              <a:t>Azure</a:t>
            </a:r>
            <a:r>
              <a:rPr lang="es-ES" i="1" dirty="0"/>
              <a:t> </a:t>
            </a:r>
            <a:r>
              <a:rPr lang="es-ES" i="1" dirty="0" err="1"/>
              <a:t>Automation</a:t>
            </a:r>
            <a:endParaRPr lang="es-E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860" y="2125662"/>
            <a:ext cx="11466577" cy="2179058"/>
          </a:xfrm>
        </p:spPr>
        <p:txBody>
          <a:bodyPr/>
          <a:lstStyle/>
          <a:p>
            <a:r>
              <a:rPr lang="en-US" dirty="0" smtClean="0"/>
              <a:t>Azure Alerts: </a:t>
            </a:r>
            <a:br>
              <a:rPr lang="en-US" dirty="0" smtClean="0"/>
            </a:br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son y para 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sirven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4418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Monitor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757" y="906462"/>
            <a:ext cx="9966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440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Monitor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757" y="906462"/>
            <a:ext cx="9966959" cy="54864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 bwMode="auto">
          <a:xfrm>
            <a:off x="7742237" y="4183062"/>
            <a:ext cx="1066800" cy="106680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8460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Alerts</a:t>
            </a:r>
            <a:endParaRPr lang="en-U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350837" y="1157241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¿</a:t>
            </a:r>
            <a:r>
              <a:rPr lang="es-ES" dirty="0"/>
              <a:t>Qué son?</a:t>
            </a: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9CF1D731-BA40-4836-BAD1-A502C0179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177" y="4088414"/>
            <a:ext cx="1828800" cy="18288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521" y="1077311"/>
            <a:ext cx="2286000" cy="2286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B9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777" y="3783614"/>
            <a:ext cx="914400" cy="9144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321" y="4088414"/>
            <a:ext cx="1828800" cy="18288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B9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898" y="37494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453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Alerts</a:t>
            </a:r>
            <a:endParaRPr lang="en-U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350837" y="1157241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Estados</a:t>
            </a:r>
            <a:endParaRPr lang="es-ES" sz="2400" dirty="0">
              <a:solidFill>
                <a:schemeClr val="accent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Rectángulo 8">
            <a:extLst>
              <a:ext uri="{FF2B5EF4-FFF2-40B4-BE49-F238E27FC236}">
                <a16:creationId xmlns:a16="http://schemas.microsoft.com/office/drawing/2014/main" id="{4A38914F-52FA-4B14-8D26-90F4A2CE5719}"/>
              </a:ext>
            </a:extLst>
          </p:cNvPr>
          <p:cNvSpPr/>
          <p:nvPr/>
        </p:nvSpPr>
        <p:spPr>
          <a:xfrm>
            <a:off x="2621492" y="4676993"/>
            <a:ext cx="228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90D400"/>
              </a:buClr>
            </a:pPr>
            <a:r>
              <a:rPr lang="en-US" sz="2400" dirty="0" smtClean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Active</a:t>
            </a:r>
            <a:endParaRPr lang="en-US" sz="2400" dirty="0">
              <a:solidFill>
                <a:schemeClr val="accent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B9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92" y="2354262"/>
            <a:ext cx="2286000" cy="2286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237" y="2354262"/>
            <a:ext cx="2286000" cy="2286000"/>
          </a:xfrm>
          <a:prstGeom prst="rect">
            <a:avLst/>
          </a:prstGeom>
        </p:spPr>
      </p:pic>
      <p:sp>
        <p:nvSpPr>
          <p:cNvPr id="8" name="Rectángulo 8">
            <a:extLst>
              <a:ext uri="{FF2B5EF4-FFF2-40B4-BE49-F238E27FC236}">
                <a16:creationId xmlns:a16="http://schemas.microsoft.com/office/drawing/2014/main" id="{4A38914F-52FA-4B14-8D26-90F4A2CE5719}"/>
              </a:ext>
            </a:extLst>
          </p:cNvPr>
          <p:cNvSpPr/>
          <p:nvPr/>
        </p:nvSpPr>
        <p:spPr>
          <a:xfrm>
            <a:off x="7361237" y="4676993"/>
            <a:ext cx="228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90D400"/>
              </a:buClr>
            </a:pPr>
            <a:r>
              <a:rPr lang="en-US" sz="2400" dirty="0" smtClean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Resolved</a:t>
            </a:r>
            <a:endParaRPr lang="en-US" sz="2400" dirty="0">
              <a:solidFill>
                <a:schemeClr val="accent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6456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1265</Words>
  <Application>Microsoft Office PowerPoint</Application>
  <PresentationFormat>Personalizado</PresentationFormat>
  <Paragraphs>140</Paragraphs>
  <Slides>24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24</vt:i4>
      </vt:variant>
    </vt:vector>
  </HeadingPairs>
  <TitlesOfParts>
    <vt:vector size="32" baseType="lpstr">
      <vt:lpstr>Arial</vt:lpstr>
      <vt:lpstr>Consolas</vt:lpstr>
      <vt:lpstr>Segoe UI</vt:lpstr>
      <vt:lpstr>Segoe UI Light</vt:lpstr>
      <vt:lpstr>Segoe UI Semibold</vt:lpstr>
      <vt:lpstr>Wingdings</vt:lpstr>
      <vt:lpstr>Connect_2016_Template_Light</vt:lpstr>
      <vt:lpstr>Connect_2016_Template_Dark</vt:lpstr>
      <vt:lpstr>Azure Alerts:  ¿Has probado a reiniciar?</vt:lpstr>
      <vt:lpstr>¡Gracias!</vt:lpstr>
      <vt:lpstr>Presentación de PowerPoint</vt:lpstr>
      <vt:lpstr>Agenda</vt:lpstr>
      <vt:lpstr>Azure Alerts:  ¿Qué son y para qué sirven</vt:lpstr>
      <vt:lpstr>Azure Monitor</vt:lpstr>
      <vt:lpstr>Azure Monitor</vt:lpstr>
      <vt:lpstr>Azure Alerts</vt:lpstr>
      <vt:lpstr>Azure Alerts</vt:lpstr>
      <vt:lpstr>Azure Alerts: Conditions</vt:lpstr>
      <vt:lpstr>Presentación de PowerPoint</vt:lpstr>
      <vt:lpstr>Azure Alerts: Action Groups</vt:lpstr>
      <vt:lpstr>Azure Alerts: Action Groups</vt:lpstr>
      <vt:lpstr>Disclaimer: Las alertas tienen un delay de hasta 5 minutos</vt:lpstr>
      <vt:lpstr>Escenario A: Azure Alert + Azure Function</vt:lpstr>
      <vt:lpstr>Escenario A</vt:lpstr>
      <vt:lpstr>Escenario B: ASP.NET Core HealthChecks  + Azure AppInsights  + Azure Alert  + Azure Function</vt:lpstr>
      <vt:lpstr>Escenario B</vt:lpstr>
      <vt:lpstr>Escenario C: Azure Alert  + Azure Automation (Runbooks)</vt:lpstr>
      <vt:lpstr>Escenario C</vt:lpstr>
      <vt:lpstr>Review resultados</vt:lpstr>
      <vt:lpstr>¡Gracias!</vt:lpstr>
      <vt:lpstr>Presentación de PowerPoint</vt:lpstr>
      <vt:lpstr>Presentación de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GAB 2017 Madrid Template</dc:title>
  <dc:subject/>
  <dc:creator/>
  <cp:keywords/>
  <dc:description/>
  <cp:lastModifiedBy/>
  <cp:revision>1</cp:revision>
  <dcterms:created xsi:type="dcterms:W3CDTF">2016-11-15T00:28:08Z</dcterms:created>
  <dcterms:modified xsi:type="dcterms:W3CDTF">2019-04-25T20:47:40Z</dcterms:modified>
  <cp:category/>
</cp:coreProperties>
</file>